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09" r:id="rId5"/>
    <p:sldId id="306" r:id="rId6"/>
    <p:sldId id="292" r:id="rId7"/>
    <p:sldId id="311" r:id="rId8"/>
    <p:sldId id="287" r:id="rId9"/>
    <p:sldId id="268" r:id="rId10"/>
    <p:sldId id="304" r:id="rId11"/>
    <p:sldId id="312" r:id="rId12"/>
    <p:sldId id="314" r:id="rId13"/>
    <p:sldId id="313" r:id="rId14"/>
    <p:sldId id="305" r:id="rId15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 rtlCol="0"/>
        <a:lstStyle/>
        <a:p>
          <a:pPr rtl="0"/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365760" rtlCol="0"/>
        <a:lstStyle/>
        <a:p>
          <a:pPr rtl="0"/>
          <a:r>
            <a:rPr lang="es-ES" sz="1800" noProof="0" dirty="0">
              <a:solidFill>
                <a:schemeClr val="tx1"/>
              </a:solidFill>
              <a:latin typeface="+mj-lt"/>
            </a:rPr>
            <a:t>Fases del modelo de simulación</a:t>
          </a:r>
        </a:p>
      </dgm:t>
    </dgm:pt>
    <dgm:pt modelId="{519E7D13-95C2-4D5E-AC29-F9E5914B294F}" type="parTrans" cxnId="{067FC511-E1FD-4152-830C-FDF481AFF5D1}">
      <dgm:prSet/>
      <dgm:spPr/>
      <dgm:t>
        <a:bodyPr rtlCol="0"/>
        <a:lstStyle/>
        <a:p>
          <a:pPr rtl="0"/>
          <a:endParaRPr lang="es-ES" sz="1800" noProof="0" dirty="0">
            <a:solidFill>
              <a:schemeClr val="tx1"/>
            </a:solidFill>
            <a:latin typeface="+mj-lt"/>
          </a:endParaRPr>
        </a:p>
      </dgm:t>
    </dgm:pt>
    <dgm:pt modelId="{3919F06D-0E72-4383-B054-A6492C43359A}" type="sibTrans" cxnId="{067FC511-E1FD-4152-830C-FDF481AFF5D1}">
      <dgm:prSet/>
      <dgm:spPr/>
      <dgm:t>
        <a:bodyPr rtlCol="0"/>
        <a:lstStyle/>
        <a:p>
          <a:pPr rtl="0"/>
          <a:endParaRPr lang="es-ES" sz="1800" noProof="0" dirty="0">
            <a:solidFill>
              <a:schemeClr val="tx1"/>
            </a:solidFill>
            <a:latin typeface="+mj-lt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s-NI" sz="1800" noProof="0" dirty="0">
              <a:solidFill>
                <a:schemeClr val="tx1"/>
              </a:solidFill>
              <a:latin typeface="+mj-lt"/>
            </a:rPr>
            <a:t>Desarrollo del modelo</a:t>
          </a: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es-ES" sz="1800" noProof="0" dirty="0">
            <a:solidFill>
              <a:schemeClr val="tx1"/>
            </a:solidFill>
            <a:latin typeface="+mj-lt"/>
          </a:endParaRPr>
        </a:p>
      </dgm:t>
    </dgm:pt>
    <dgm:pt modelId="{3502DD61-DB08-4893-BB39-096F5EDFDB7E}" type="sibTrans" cxnId="{E5C7F86B-4F82-4021-95F2-C28DAC403C0A}">
      <dgm:prSet/>
      <dgm:spPr/>
      <dgm:t>
        <a:bodyPr rtlCol="0"/>
        <a:lstStyle/>
        <a:p>
          <a:pPr rtl="0"/>
          <a:endParaRPr lang="es-ES" sz="1800" noProof="0" dirty="0">
            <a:solidFill>
              <a:schemeClr val="tx1"/>
            </a:solidFill>
            <a:latin typeface="+mj-lt"/>
          </a:endParaRPr>
        </a:p>
      </dgm:t>
    </dgm:pt>
    <dgm:pt modelId="{5BBD6C54-EA37-4028-8E8B-C0CA75EB14B2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s-NI" sz="1800" noProof="0" dirty="0">
              <a:solidFill>
                <a:schemeClr val="tx1"/>
              </a:solidFill>
              <a:latin typeface="+mj-lt"/>
            </a:rPr>
            <a:t>Ejecución del modelo</a:t>
          </a:r>
        </a:p>
        <a:p>
          <a:pPr rtl="0"/>
          <a:endParaRPr lang="es-ES" sz="1200" noProof="0" dirty="0">
            <a:solidFill>
              <a:schemeClr val="tx1"/>
            </a:solidFill>
            <a:latin typeface="+mn-lt"/>
          </a:endParaRPr>
        </a:p>
      </dgm:t>
    </dgm:pt>
    <dgm:pt modelId="{E36E28FD-55F3-4E9E-BCCC-095CCE190254}" type="parTrans" cxnId="{FA053703-CC7B-47CC-899E-68A18A6E3CB7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es-ES" sz="1800" noProof="0" dirty="0">
            <a:solidFill>
              <a:schemeClr val="tx1"/>
            </a:solidFill>
            <a:latin typeface="+mj-lt"/>
          </a:endParaRPr>
        </a:p>
      </dgm:t>
    </dgm:pt>
    <dgm:pt modelId="{D3B11109-6CE1-47F1-B424-65985E61CFCD}" type="sibTrans" cxnId="{FA053703-CC7B-47CC-899E-68A18A6E3CB7}">
      <dgm:prSet/>
      <dgm:spPr/>
      <dgm:t>
        <a:bodyPr rtlCol="0"/>
        <a:lstStyle/>
        <a:p>
          <a:pPr rtl="0"/>
          <a:endParaRPr lang="es-ES" sz="1800" noProof="0" dirty="0">
            <a:solidFill>
              <a:schemeClr val="tx1"/>
            </a:solidFill>
            <a:latin typeface="+mj-lt"/>
          </a:endParaRPr>
        </a:p>
      </dgm:t>
    </dgm:pt>
    <dgm:pt modelId="{3EFF81BA-1920-438E-9DBD-E463C3BD71DF}">
      <dgm:prSet phldrT="[Text]" phldr="0" custT="1"/>
      <dgm:spPr>
        <a:ln>
          <a:noFill/>
        </a:ln>
      </dgm:spPr>
      <dgm:t>
        <a:bodyPr rtlCol="0"/>
        <a:lstStyle/>
        <a:p>
          <a:pPr rtl="0"/>
          <a:r>
            <a:rPr lang="es-NI" sz="1800" noProof="0" dirty="0">
              <a:solidFill>
                <a:schemeClr val="tx1"/>
              </a:solidFill>
              <a:latin typeface="+mj-lt"/>
            </a:rPr>
            <a:t>Análisis de salidas del modelo</a:t>
          </a:r>
        </a:p>
      </dgm:t>
    </dgm:pt>
    <dgm:pt modelId="{183DC87C-F226-46F2-B3DE-16B83B4C90FF}" type="parTrans" cxnId="{8E4386B7-6086-4529-B9B7-BD5B078DD933}">
      <dgm:prSet/>
      <dgm:spPr>
        <a:ln>
          <a:solidFill>
            <a:schemeClr val="accent3">
              <a:lumMod val="75000"/>
            </a:schemeClr>
          </a:solidFill>
        </a:ln>
      </dgm:spPr>
      <dgm:t>
        <a:bodyPr rtlCol="0"/>
        <a:lstStyle/>
        <a:p>
          <a:pPr rtl="0"/>
          <a:endParaRPr lang="es-ES" sz="1800" noProof="0" dirty="0">
            <a:solidFill>
              <a:schemeClr val="tx1"/>
            </a:solidFill>
            <a:latin typeface="+mj-lt"/>
          </a:endParaRPr>
        </a:p>
      </dgm:t>
    </dgm:pt>
    <dgm:pt modelId="{B0511FD6-6AC9-4013-9B60-6232DA58E765}" type="sibTrans" cxnId="{8E4386B7-6086-4529-B9B7-BD5B078DD933}">
      <dgm:prSet/>
      <dgm:spPr/>
      <dgm:t>
        <a:bodyPr rtlCol="0"/>
        <a:lstStyle/>
        <a:p>
          <a:pPr rtl="0"/>
          <a:endParaRPr lang="es-ES" sz="1800" noProof="0" dirty="0">
            <a:solidFill>
              <a:schemeClr val="tx1"/>
            </a:solidFill>
            <a:latin typeface="+mj-lt"/>
          </a:endParaRPr>
        </a:p>
      </dgm:t>
    </dgm:pt>
    <dgm:pt modelId="{39203E46-87DB-4380-BB72-399C63E67D51}" type="pres">
      <dgm:prSet presAssocID="{CBA2B9E2-53F0-4ADC-8E46-38B22EBC2A5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FB0E2F0-5BF7-4CF4-8813-52E7D8FCE17D}" type="pres">
      <dgm:prSet presAssocID="{C4879951-FE2E-4A07-B5B1-1E2CB2DCE9C2}" presName="hierRoot1" presStyleCnt="0">
        <dgm:presLayoutVars>
          <dgm:hierBranch val="init"/>
        </dgm:presLayoutVars>
      </dgm:prSet>
      <dgm:spPr/>
    </dgm:pt>
    <dgm:pt modelId="{68D0F851-AE0E-489C-9295-8F0AFD03C6AF}" type="pres">
      <dgm:prSet presAssocID="{C4879951-FE2E-4A07-B5B1-1E2CB2DCE9C2}" presName="rootComposite1" presStyleCnt="0"/>
      <dgm:spPr/>
    </dgm:pt>
    <dgm:pt modelId="{77A167E2-E1AF-4D5E-9C92-994B1DE28A97}" type="pres">
      <dgm:prSet presAssocID="{C4879951-FE2E-4A07-B5B1-1E2CB2DCE9C2}" presName="rootText1" presStyleLbl="node0" presStyleIdx="0" presStyleCnt="1" custScaleY="99922">
        <dgm:presLayoutVars>
          <dgm:chPref val="3"/>
        </dgm:presLayoutVars>
      </dgm:prSet>
      <dgm:spPr/>
    </dgm:pt>
    <dgm:pt modelId="{B8F92B41-0893-46A8-B126-437873777856}" type="pres">
      <dgm:prSet presAssocID="{C4879951-FE2E-4A07-B5B1-1E2CB2DCE9C2}" presName="rootConnector1" presStyleLbl="node1" presStyleIdx="0" presStyleCnt="0"/>
      <dgm:spPr/>
    </dgm:pt>
    <dgm:pt modelId="{833FB061-7E6E-4CCD-B5C2-ABBD43995FD5}" type="pres">
      <dgm:prSet presAssocID="{C4879951-FE2E-4A07-B5B1-1E2CB2DCE9C2}" presName="hierChild2" presStyleCnt="0"/>
      <dgm:spPr/>
    </dgm:pt>
    <dgm:pt modelId="{64EB3E4B-9DF1-41C2-B537-8771A225FF51}" type="pres">
      <dgm:prSet presAssocID="{73A6102F-EFA3-4A37-8094-920B60E95634}" presName="Name64" presStyleLbl="parChTrans1D2" presStyleIdx="0" presStyleCnt="3"/>
      <dgm:spPr/>
    </dgm:pt>
    <dgm:pt modelId="{4E32F3BB-74F5-475A-9C46-C67DC9CA1071}" type="pres">
      <dgm:prSet presAssocID="{E90122EF-7E6F-4A23-968F-90A0DB380749}" presName="hierRoot2" presStyleCnt="0">
        <dgm:presLayoutVars>
          <dgm:hierBranch val="init"/>
        </dgm:presLayoutVars>
      </dgm:prSet>
      <dgm:spPr/>
    </dgm:pt>
    <dgm:pt modelId="{AA8BD1EC-1741-4F7D-98E0-42B93F1162BE}" type="pres">
      <dgm:prSet presAssocID="{E90122EF-7E6F-4A23-968F-90A0DB380749}" presName="rootComposite" presStyleCnt="0"/>
      <dgm:spPr/>
    </dgm:pt>
    <dgm:pt modelId="{C154D395-FDEC-442D-B1F2-E2C2BC8DA9E8}" type="pres">
      <dgm:prSet presAssocID="{E90122EF-7E6F-4A23-968F-90A0DB380749}" presName="rootText" presStyleLbl="node2" presStyleIdx="0" presStyleCnt="3">
        <dgm:presLayoutVars>
          <dgm:chPref val="3"/>
        </dgm:presLayoutVars>
      </dgm:prSet>
      <dgm:spPr/>
    </dgm:pt>
    <dgm:pt modelId="{C53E4CCC-5480-4B1A-93C8-C3B7D307C322}" type="pres">
      <dgm:prSet presAssocID="{E90122EF-7E6F-4A23-968F-90A0DB380749}" presName="rootConnector" presStyleLbl="node2" presStyleIdx="0" presStyleCnt="3"/>
      <dgm:spPr/>
    </dgm:pt>
    <dgm:pt modelId="{F6DD9BBB-107D-4158-B34A-973A82AEF3F4}" type="pres">
      <dgm:prSet presAssocID="{E90122EF-7E6F-4A23-968F-90A0DB380749}" presName="hierChild4" presStyleCnt="0"/>
      <dgm:spPr/>
    </dgm:pt>
    <dgm:pt modelId="{51EC5AF3-F220-4C33-AD72-3E4C8F09FC1B}" type="pres">
      <dgm:prSet presAssocID="{E90122EF-7E6F-4A23-968F-90A0DB380749}" presName="hierChild5" presStyleCnt="0"/>
      <dgm:spPr/>
    </dgm:pt>
    <dgm:pt modelId="{BB2383B8-D7D4-4DC0-A150-E83822D24179}" type="pres">
      <dgm:prSet presAssocID="{E36E28FD-55F3-4E9E-BCCC-095CCE190254}" presName="Name64" presStyleLbl="parChTrans1D2" presStyleIdx="1" presStyleCnt="3"/>
      <dgm:spPr/>
    </dgm:pt>
    <dgm:pt modelId="{1D9937A9-EA7D-47E9-BCE7-4B3D99C329EC}" type="pres">
      <dgm:prSet presAssocID="{5BBD6C54-EA37-4028-8E8B-C0CA75EB14B2}" presName="hierRoot2" presStyleCnt="0">
        <dgm:presLayoutVars>
          <dgm:hierBranch val="init"/>
        </dgm:presLayoutVars>
      </dgm:prSet>
      <dgm:spPr/>
    </dgm:pt>
    <dgm:pt modelId="{F25FB02A-B091-4C87-A967-54506A7ABB2C}" type="pres">
      <dgm:prSet presAssocID="{5BBD6C54-EA37-4028-8E8B-C0CA75EB14B2}" presName="rootComposite" presStyleCnt="0"/>
      <dgm:spPr/>
    </dgm:pt>
    <dgm:pt modelId="{A6FFE2CA-344D-4D7D-8DAD-38B53049765C}" type="pres">
      <dgm:prSet presAssocID="{5BBD6C54-EA37-4028-8E8B-C0CA75EB14B2}" presName="rootText" presStyleLbl="node2" presStyleIdx="1" presStyleCnt="3">
        <dgm:presLayoutVars>
          <dgm:chPref val="3"/>
        </dgm:presLayoutVars>
      </dgm:prSet>
      <dgm:spPr/>
    </dgm:pt>
    <dgm:pt modelId="{A9AE4BFB-97CC-4A68-B0F0-5A5E57EE89C6}" type="pres">
      <dgm:prSet presAssocID="{5BBD6C54-EA37-4028-8E8B-C0CA75EB14B2}" presName="rootConnector" presStyleLbl="node2" presStyleIdx="1" presStyleCnt="3"/>
      <dgm:spPr/>
    </dgm:pt>
    <dgm:pt modelId="{4C6761D1-F0E0-43F1-9DC2-759B517A4B4A}" type="pres">
      <dgm:prSet presAssocID="{5BBD6C54-EA37-4028-8E8B-C0CA75EB14B2}" presName="hierChild4" presStyleCnt="0"/>
      <dgm:spPr/>
    </dgm:pt>
    <dgm:pt modelId="{1A325B8F-F8F2-4151-9CA7-DB0EF98862B1}" type="pres">
      <dgm:prSet presAssocID="{5BBD6C54-EA37-4028-8E8B-C0CA75EB14B2}" presName="hierChild5" presStyleCnt="0"/>
      <dgm:spPr/>
    </dgm:pt>
    <dgm:pt modelId="{4CDE4160-7704-4D6C-B259-551B88F2DC28}" type="pres">
      <dgm:prSet presAssocID="{183DC87C-F226-46F2-B3DE-16B83B4C90FF}" presName="Name64" presStyleLbl="parChTrans1D2" presStyleIdx="2" presStyleCnt="3"/>
      <dgm:spPr/>
    </dgm:pt>
    <dgm:pt modelId="{F1EEBD36-972D-4776-B6FA-30F146CBE4CC}" type="pres">
      <dgm:prSet presAssocID="{3EFF81BA-1920-438E-9DBD-E463C3BD71DF}" presName="hierRoot2" presStyleCnt="0">
        <dgm:presLayoutVars>
          <dgm:hierBranch val="init"/>
        </dgm:presLayoutVars>
      </dgm:prSet>
      <dgm:spPr/>
    </dgm:pt>
    <dgm:pt modelId="{DAED8373-856D-401F-B6A2-37648315DE07}" type="pres">
      <dgm:prSet presAssocID="{3EFF81BA-1920-438E-9DBD-E463C3BD71DF}" presName="rootComposite" presStyleCnt="0"/>
      <dgm:spPr/>
    </dgm:pt>
    <dgm:pt modelId="{ECEBE82E-8419-43D9-A0C8-65FFBFADF737}" type="pres">
      <dgm:prSet presAssocID="{3EFF81BA-1920-438E-9DBD-E463C3BD71DF}" presName="rootText" presStyleLbl="node2" presStyleIdx="2" presStyleCnt="3">
        <dgm:presLayoutVars>
          <dgm:chPref val="3"/>
        </dgm:presLayoutVars>
      </dgm:prSet>
      <dgm:spPr/>
    </dgm:pt>
    <dgm:pt modelId="{D282EF26-99AE-4228-906A-68CF9CB21486}" type="pres">
      <dgm:prSet presAssocID="{3EFF81BA-1920-438E-9DBD-E463C3BD71DF}" presName="rootConnector" presStyleLbl="node2" presStyleIdx="2" presStyleCnt="3"/>
      <dgm:spPr/>
    </dgm:pt>
    <dgm:pt modelId="{AF335727-BF06-4F91-AC4F-62AA33CE58EF}" type="pres">
      <dgm:prSet presAssocID="{3EFF81BA-1920-438E-9DBD-E463C3BD71DF}" presName="hierChild4" presStyleCnt="0"/>
      <dgm:spPr/>
    </dgm:pt>
    <dgm:pt modelId="{3BA32824-FAC2-4761-A593-6FED291B3C65}" type="pres">
      <dgm:prSet presAssocID="{3EFF81BA-1920-438E-9DBD-E463C3BD71DF}" presName="hierChild5" presStyleCnt="0"/>
      <dgm:spPr/>
    </dgm:pt>
    <dgm:pt modelId="{5D5F1B30-7DEF-4DE7-A58B-70CECF7967DC}" type="pres">
      <dgm:prSet presAssocID="{C4879951-FE2E-4A07-B5B1-1E2CB2DCE9C2}" presName="hierChild3" presStyleCnt="0"/>
      <dgm:spPr/>
    </dgm:pt>
  </dgm:ptLst>
  <dgm:cxnLst>
    <dgm:cxn modelId="{FA053703-CC7B-47CC-899E-68A18A6E3CB7}" srcId="{C4879951-FE2E-4A07-B5B1-1E2CB2DCE9C2}" destId="{5BBD6C54-EA37-4028-8E8B-C0CA75EB14B2}" srcOrd="1" destOrd="0" parTransId="{E36E28FD-55F3-4E9E-BCCC-095CCE190254}" sibTransId="{D3B11109-6CE1-47F1-B424-65985E61CFCD}"/>
    <dgm:cxn modelId="{91C28A04-A28F-488C-B312-1AB12B74A338}" type="presOf" srcId="{E36E28FD-55F3-4E9E-BCCC-095CCE190254}" destId="{BB2383B8-D7D4-4DC0-A150-E83822D24179}" srcOrd="0" destOrd="0" presId="urn:microsoft.com/office/officeart/2009/3/layout/HorizontalOrganizationChart"/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5EFAD527-1CC4-42D6-ACA4-DF6D283A00FE}" type="presOf" srcId="{183DC87C-F226-46F2-B3DE-16B83B4C90FF}" destId="{4CDE4160-7704-4D6C-B259-551B88F2DC28}" srcOrd="0" destOrd="0" presId="urn:microsoft.com/office/officeart/2009/3/layout/HorizontalOrganizationChart"/>
    <dgm:cxn modelId="{FF6BEF3E-FA12-4F06-8F35-A302906176B9}" type="presOf" srcId="{CBA2B9E2-53F0-4ADC-8E46-38B22EBC2A56}" destId="{39203E46-87DB-4380-BB72-399C63E67D51}" srcOrd="0" destOrd="0" presId="urn:microsoft.com/office/officeart/2009/3/layout/HorizontalOrganizationChart"/>
    <dgm:cxn modelId="{4AE39A6A-D845-4F53-A801-EE6DDF93FA9B}" type="presOf" srcId="{3EFF81BA-1920-438E-9DBD-E463C3BD71DF}" destId="{D282EF26-99AE-4228-906A-68CF9CB21486}" srcOrd="1" destOrd="0" presId="urn:microsoft.com/office/officeart/2009/3/layout/HorizontalOrganizationChart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FC07A574-9D11-43B6-909C-B8DD74DF1E32}" type="presOf" srcId="{3EFF81BA-1920-438E-9DBD-E463C3BD71DF}" destId="{ECEBE82E-8419-43D9-A0C8-65FFBFADF737}" srcOrd="0" destOrd="0" presId="urn:microsoft.com/office/officeart/2009/3/layout/HorizontalOrganizationChart"/>
    <dgm:cxn modelId="{522DF65A-F2D4-4050-BCCE-0FC05A21B86B}" type="presOf" srcId="{E90122EF-7E6F-4A23-968F-90A0DB380749}" destId="{C53E4CCC-5480-4B1A-93C8-C3B7D307C322}" srcOrd="1" destOrd="0" presId="urn:microsoft.com/office/officeart/2009/3/layout/HorizontalOrganizationChart"/>
    <dgm:cxn modelId="{FADB1D89-EC85-49A6-BB95-F1526E15C285}" type="presOf" srcId="{73A6102F-EFA3-4A37-8094-920B60E95634}" destId="{64EB3E4B-9DF1-41C2-B537-8771A225FF51}" srcOrd="0" destOrd="0" presId="urn:microsoft.com/office/officeart/2009/3/layout/HorizontalOrganizationChart"/>
    <dgm:cxn modelId="{E33F3899-AB42-4AA9-9B60-BB8BDBDEF340}" type="presOf" srcId="{5BBD6C54-EA37-4028-8E8B-C0CA75EB14B2}" destId="{A6FFE2CA-344D-4D7D-8DAD-38B53049765C}" srcOrd="0" destOrd="0" presId="urn:microsoft.com/office/officeart/2009/3/layout/HorizontalOrganizationChart"/>
    <dgm:cxn modelId="{BE006DA6-C0FA-4DB4-B94E-EA011F3457B3}" type="presOf" srcId="{C4879951-FE2E-4A07-B5B1-1E2CB2DCE9C2}" destId="{77A167E2-E1AF-4D5E-9C92-994B1DE28A97}" srcOrd="0" destOrd="0" presId="urn:microsoft.com/office/officeart/2009/3/layout/HorizontalOrganizationChart"/>
    <dgm:cxn modelId="{6F83C1B5-CA91-429B-932D-5265B9E5D054}" type="presOf" srcId="{C4879951-FE2E-4A07-B5B1-1E2CB2DCE9C2}" destId="{B8F92B41-0893-46A8-B126-437873777856}" srcOrd="1" destOrd="0" presId="urn:microsoft.com/office/officeart/2009/3/layout/HorizontalOrganizationChart"/>
    <dgm:cxn modelId="{8E4386B7-6086-4529-B9B7-BD5B078DD933}" srcId="{C4879951-FE2E-4A07-B5B1-1E2CB2DCE9C2}" destId="{3EFF81BA-1920-438E-9DBD-E463C3BD71DF}" srcOrd="2" destOrd="0" parTransId="{183DC87C-F226-46F2-B3DE-16B83B4C90FF}" sibTransId="{B0511FD6-6AC9-4013-9B60-6232DA58E765}"/>
    <dgm:cxn modelId="{25C47AF3-9998-4D14-B710-657B90899D80}" type="presOf" srcId="{E90122EF-7E6F-4A23-968F-90A0DB380749}" destId="{C154D395-FDEC-442D-B1F2-E2C2BC8DA9E8}" srcOrd="0" destOrd="0" presId="urn:microsoft.com/office/officeart/2009/3/layout/HorizontalOrganizationChart"/>
    <dgm:cxn modelId="{BEA598FD-58D3-4FF2-BC23-B1DFEF0D100C}" type="presOf" srcId="{5BBD6C54-EA37-4028-8E8B-C0CA75EB14B2}" destId="{A9AE4BFB-97CC-4A68-B0F0-5A5E57EE89C6}" srcOrd="1" destOrd="0" presId="urn:microsoft.com/office/officeart/2009/3/layout/HorizontalOrganizationChart"/>
    <dgm:cxn modelId="{70097140-F182-4C5B-9386-56B54A5B76EF}" type="presParOf" srcId="{39203E46-87DB-4380-BB72-399C63E67D51}" destId="{CFB0E2F0-5BF7-4CF4-8813-52E7D8FCE17D}" srcOrd="0" destOrd="0" presId="urn:microsoft.com/office/officeart/2009/3/layout/HorizontalOrganizationChart"/>
    <dgm:cxn modelId="{44E3C29C-6B24-43DB-A002-67423BF8CAF5}" type="presParOf" srcId="{CFB0E2F0-5BF7-4CF4-8813-52E7D8FCE17D}" destId="{68D0F851-AE0E-489C-9295-8F0AFD03C6AF}" srcOrd="0" destOrd="0" presId="urn:microsoft.com/office/officeart/2009/3/layout/HorizontalOrganizationChart"/>
    <dgm:cxn modelId="{BFD08724-93DB-4E6C-B81D-94C32B546992}" type="presParOf" srcId="{68D0F851-AE0E-489C-9295-8F0AFD03C6AF}" destId="{77A167E2-E1AF-4D5E-9C92-994B1DE28A97}" srcOrd="0" destOrd="0" presId="urn:microsoft.com/office/officeart/2009/3/layout/HorizontalOrganizationChart"/>
    <dgm:cxn modelId="{941DE0B2-903A-4ADE-80E3-4C2581439317}" type="presParOf" srcId="{68D0F851-AE0E-489C-9295-8F0AFD03C6AF}" destId="{B8F92B41-0893-46A8-B126-437873777856}" srcOrd="1" destOrd="0" presId="urn:microsoft.com/office/officeart/2009/3/layout/HorizontalOrganizationChart"/>
    <dgm:cxn modelId="{4687E48B-BD93-4BA2-8987-6B4540B23489}" type="presParOf" srcId="{CFB0E2F0-5BF7-4CF4-8813-52E7D8FCE17D}" destId="{833FB061-7E6E-4CCD-B5C2-ABBD43995FD5}" srcOrd="1" destOrd="0" presId="urn:microsoft.com/office/officeart/2009/3/layout/HorizontalOrganizationChart"/>
    <dgm:cxn modelId="{B890B879-06E9-47E0-9537-2D3BB97EE126}" type="presParOf" srcId="{833FB061-7E6E-4CCD-B5C2-ABBD43995FD5}" destId="{64EB3E4B-9DF1-41C2-B537-8771A225FF51}" srcOrd="0" destOrd="0" presId="urn:microsoft.com/office/officeart/2009/3/layout/HorizontalOrganizationChart"/>
    <dgm:cxn modelId="{4F5B6E3B-373B-4C65-A736-D06E47498137}" type="presParOf" srcId="{833FB061-7E6E-4CCD-B5C2-ABBD43995FD5}" destId="{4E32F3BB-74F5-475A-9C46-C67DC9CA1071}" srcOrd="1" destOrd="0" presId="urn:microsoft.com/office/officeart/2009/3/layout/HorizontalOrganizationChart"/>
    <dgm:cxn modelId="{5EDD3189-A769-477A-9B0A-C563ABA81B7F}" type="presParOf" srcId="{4E32F3BB-74F5-475A-9C46-C67DC9CA1071}" destId="{AA8BD1EC-1741-4F7D-98E0-42B93F1162BE}" srcOrd="0" destOrd="0" presId="urn:microsoft.com/office/officeart/2009/3/layout/HorizontalOrganizationChart"/>
    <dgm:cxn modelId="{F7B2F8BA-14F5-41E9-8FA6-E2E9A8352245}" type="presParOf" srcId="{AA8BD1EC-1741-4F7D-98E0-42B93F1162BE}" destId="{C154D395-FDEC-442D-B1F2-E2C2BC8DA9E8}" srcOrd="0" destOrd="0" presId="urn:microsoft.com/office/officeart/2009/3/layout/HorizontalOrganizationChart"/>
    <dgm:cxn modelId="{A6D7E436-3D4E-4B77-B2E6-F5D3EA89B5DF}" type="presParOf" srcId="{AA8BD1EC-1741-4F7D-98E0-42B93F1162BE}" destId="{C53E4CCC-5480-4B1A-93C8-C3B7D307C322}" srcOrd="1" destOrd="0" presId="urn:microsoft.com/office/officeart/2009/3/layout/HorizontalOrganizationChart"/>
    <dgm:cxn modelId="{22678542-35DB-4D73-8042-E92198CFB7D3}" type="presParOf" srcId="{4E32F3BB-74F5-475A-9C46-C67DC9CA1071}" destId="{F6DD9BBB-107D-4158-B34A-973A82AEF3F4}" srcOrd="1" destOrd="0" presId="urn:microsoft.com/office/officeart/2009/3/layout/HorizontalOrganizationChart"/>
    <dgm:cxn modelId="{8D09DEE1-8489-483C-A263-45C8CBE3B7CA}" type="presParOf" srcId="{4E32F3BB-74F5-475A-9C46-C67DC9CA1071}" destId="{51EC5AF3-F220-4C33-AD72-3E4C8F09FC1B}" srcOrd="2" destOrd="0" presId="urn:microsoft.com/office/officeart/2009/3/layout/HorizontalOrganizationChart"/>
    <dgm:cxn modelId="{DABB4150-AD73-46AA-BCED-D0C6761A3B57}" type="presParOf" srcId="{833FB061-7E6E-4CCD-B5C2-ABBD43995FD5}" destId="{BB2383B8-D7D4-4DC0-A150-E83822D24179}" srcOrd="2" destOrd="0" presId="urn:microsoft.com/office/officeart/2009/3/layout/HorizontalOrganizationChart"/>
    <dgm:cxn modelId="{3CA9DA50-42E4-499C-B3CA-E158B3C6F9EA}" type="presParOf" srcId="{833FB061-7E6E-4CCD-B5C2-ABBD43995FD5}" destId="{1D9937A9-EA7D-47E9-BCE7-4B3D99C329EC}" srcOrd="3" destOrd="0" presId="urn:microsoft.com/office/officeart/2009/3/layout/HorizontalOrganizationChart"/>
    <dgm:cxn modelId="{6A190708-540E-4007-B320-5D4CA1BB5A6B}" type="presParOf" srcId="{1D9937A9-EA7D-47E9-BCE7-4B3D99C329EC}" destId="{F25FB02A-B091-4C87-A967-54506A7ABB2C}" srcOrd="0" destOrd="0" presId="urn:microsoft.com/office/officeart/2009/3/layout/HorizontalOrganizationChart"/>
    <dgm:cxn modelId="{12191448-468A-4D71-ACC6-F45FBDE5D84A}" type="presParOf" srcId="{F25FB02A-B091-4C87-A967-54506A7ABB2C}" destId="{A6FFE2CA-344D-4D7D-8DAD-38B53049765C}" srcOrd="0" destOrd="0" presId="urn:microsoft.com/office/officeart/2009/3/layout/HorizontalOrganizationChart"/>
    <dgm:cxn modelId="{37E4B186-0DA2-4E50-8603-74027C5FE388}" type="presParOf" srcId="{F25FB02A-B091-4C87-A967-54506A7ABB2C}" destId="{A9AE4BFB-97CC-4A68-B0F0-5A5E57EE89C6}" srcOrd="1" destOrd="0" presId="urn:microsoft.com/office/officeart/2009/3/layout/HorizontalOrganizationChart"/>
    <dgm:cxn modelId="{D93B3928-1166-47D0-B95D-5F395B024E61}" type="presParOf" srcId="{1D9937A9-EA7D-47E9-BCE7-4B3D99C329EC}" destId="{4C6761D1-F0E0-43F1-9DC2-759B517A4B4A}" srcOrd="1" destOrd="0" presId="urn:microsoft.com/office/officeart/2009/3/layout/HorizontalOrganizationChart"/>
    <dgm:cxn modelId="{85F6A146-3E1C-4089-84BB-33D20DFA63CB}" type="presParOf" srcId="{1D9937A9-EA7D-47E9-BCE7-4B3D99C329EC}" destId="{1A325B8F-F8F2-4151-9CA7-DB0EF98862B1}" srcOrd="2" destOrd="0" presId="urn:microsoft.com/office/officeart/2009/3/layout/HorizontalOrganizationChart"/>
    <dgm:cxn modelId="{EF13A572-8583-4EE2-A139-8045066CCCD7}" type="presParOf" srcId="{833FB061-7E6E-4CCD-B5C2-ABBD43995FD5}" destId="{4CDE4160-7704-4D6C-B259-551B88F2DC28}" srcOrd="4" destOrd="0" presId="urn:microsoft.com/office/officeart/2009/3/layout/HorizontalOrganizationChart"/>
    <dgm:cxn modelId="{F5FA083F-EF61-472C-B648-5CACAD1D2A1C}" type="presParOf" srcId="{833FB061-7E6E-4CCD-B5C2-ABBD43995FD5}" destId="{F1EEBD36-972D-4776-B6FA-30F146CBE4CC}" srcOrd="5" destOrd="0" presId="urn:microsoft.com/office/officeart/2009/3/layout/HorizontalOrganizationChart"/>
    <dgm:cxn modelId="{DA5E5938-434F-452E-8BAA-984994C0A57D}" type="presParOf" srcId="{F1EEBD36-972D-4776-B6FA-30F146CBE4CC}" destId="{DAED8373-856D-401F-B6A2-37648315DE07}" srcOrd="0" destOrd="0" presId="urn:microsoft.com/office/officeart/2009/3/layout/HorizontalOrganizationChart"/>
    <dgm:cxn modelId="{3DBA18C6-E157-49CF-A567-FE2DE8851EAA}" type="presParOf" srcId="{DAED8373-856D-401F-B6A2-37648315DE07}" destId="{ECEBE82E-8419-43D9-A0C8-65FFBFADF737}" srcOrd="0" destOrd="0" presId="urn:microsoft.com/office/officeart/2009/3/layout/HorizontalOrganizationChart"/>
    <dgm:cxn modelId="{A038E307-379D-4EDB-BE23-8BE9B00FB459}" type="presParOf" srcId="{DAED8373-856D-401F-B6A2-37648315DE07}" destId="{D282EF26-99AE-4228-906A-68CF9CB21486}" srcOrd="1" destOrd="0" presId="urn:microsoft.com/office/officeart/2009/3/layout/HorizontalOrganizationChart"/>
    <dgm:cxn modelId="{DB56B1C2-46B8-45D5-BFE3-445469C27DA6}" type="presParOf" srcId="{F1EEBD36-972D-4776-B6FA-30F146CBE4CC}" destId="{AF335727-BF06-4F91-AC4F-62AA33CE58EF}" srcOrd="1" destOrd="0" presId="urn:microsoft.com/office/officeart/2009/3/layout/HorizontalOrganizationChart"/>
    <dgm:cxn modelId="{3430CDE1-6C40-4189-BB7D-C5DF3362D0DD}" type="presParOf" srcId="{F1EEBD36-972D-4776-B6FA-30F146CBE4CC}" destId="{3BA32824-FAC2-4761-A593-6FED291B3C65}" srcOrd="2" destOrd="0" presId="urn:microsoft.com/office/officeart/2009/3/layout/HorizontalOrganizationChart"/>
    <dgm:cxn modelId="{14ACC737-3752-4674-A794-95F33E6201CE}" type="presParOf" srcId="{CFB0E2F0-5BF7-4CF4-8813-52E7D8FCE17D}" destId="{5D5F1B30-7DEF-4DE7-A58B-70CECF7967D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DE4160-7704-4D6C-B259-551B88F2DC28}">
      <dsp:nvSpPr>
        <dsp:cNvPr id="0" name=""/>
        <dsp:cNvSpPr/>
      </dsp:nvSpPr>
      <dsp:spPr>
        <a:xfrm>
          <a:off x="4918276" y="1980406"/>
          <a:ext cx="679046" cy="145995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9523" y="0"/>
              </a:lnTo>
              <a:lnTo>
                <a:pt x="339523" y="1459950"/>
              </a:lnTo>
              <a:lnTo>
                <a:pt x="679046" y="145995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2383B8-D7D4-4DC0-A150-E83822D24179}">
      <dsp:nvSpPr>
        <dsp:cNvPr id="0" name=""/>
        <dsp:cNvSpPr/>
      </dsp:nvSpPr>
      <dsp:spPr>
        <a:xfrm>
          <a:off x="4918276" y="1934686"/>
          <a:ext cx="67904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9046" y="4572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B3E4B-9DF1-41C2-B537-8771A225FF51}">
      <dsp:nvSpPr>
        <dsp:cNvPr id="0" name=""/>
        <dsp:cNvSpPr/>
      </dsp:nvSpPr>
      <dsp:spPr>
        <a:xfrm>
          <a:off x="4918276" y="520455"/>
          <a:ext cx="679046" cy="1459950"/>
        </a:xfrm>
        <a:custGeom>
          <a:avLst/>
          <a:gdLst/>
          <a:ahLst/>
          <a:cxnLst/>
          <a:rect l="0" t="0" r="0" b="0"/>
          <a:pathLst>
            <a:path>
              <a:moveTo>
                <a:pt x="0" y="1459950"/>
              </a:moveTo>
              <a:lnTo>
                <a:pt x="339523" y="1459950"/>
              </a:lnTo>
              <a:lnTo>
                <a:pt x="339523" y="0"/>
              </a:lnTo>
              <a:lnTo>
                <a:pt x="679046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167E2-E1AF-4D5E-9C92-994B1DE28A97}">
      <dsp:nvSpPr>
        <dsp:cNvPr id="0" name=""/>
        <dsp:cNvSpPr/>
      </dsp:nvSpPr>
      <dsp:spPr>
        <a:xfrm>
          <a:off x="1523041" y="1463037"/>
          <a:ext cx="3395234" cy="103473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36576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noProof="0" dirty="0">
              <a:solidFill>
                <a:schemeClr val="tx1"/>
              </a:solidFill>
              <a:latin typeface="+mj-lt"/>
            </a:rPr>
            <a:t>Fases del modelo de simulación</a:t>
          </a:r>
        </a:p>
      </dsp:txBody>
      <dsp:txXfrm>
        <a:off x="1523041" y="1463037"/>
        <a:ext cx="3395234" cy="1034738"/>
      </dsp:txXfrm>
    </dsp:sp>
    <dsp:sp modelId="{C154D395-FDEC-442D-B1F2-E2C2BC8DA9E8}">
      <dsp:nvSpPr>
        <dsp:cNvPr id="0" name=""/>
        <dsp:cNvSpPr/>
      </dsp:nvSpPr>
      <dsp:spPr>
        <a:xfrm>
          <a:off x="5597323" y="2682"/>
          <a:ext cx="3395234" cy="103554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1800" kern="1200" noProof="0" dirty="0">
              <a:solidFill>
                <a:schemeClr val="tx1"/>
              </a:solidFill>
              <a:latin typeface="+mj-lt"/>
            </a:rPr>
            <a:t>Desarrollo del modelo</a:t>
          </a:r>
        </a:p>
      </dsp:txBody>
      <dsp:txXfrm>
        <a:off x="5597323" y="2682"/>
        <a:ext cx="3395234" cy="1035546"/>
      </dsp:txXfrm>
    </dsp:sp>
    <dsp:sp modelId="{A6FFE2CA-344D-4D7D-8DAD-38B53049765C}">
      <dsp:nvSpPr>
        <dsp:cNvPr id="0" name=""/>
        <dsp:cNvSpPr/>
      </dsp:nvSpPr>
      <dsp:spPr>
        <a:xfrm>
          <a:off x="5597323" y="1462633"/>
          <a:ext cx="3395234" cy="103554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1800" kern="1200" noProof="0" dirty="0">
              <a:solidFill>
                <a:schemeClr val="tx1"/>
              </a:solidFill>
              <a:latin typeface="+mj-lt"/>
            </a:rPr>
            <a:t>Ejecución del modelo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200" kern="1200" noProof="0" dirty="0">
            <a:solidFill>
              <a:schemeClr val="tx1"/>
            </a:solidFill>
            <a:latin typeface="+mn-lt"/>
          </a:endParaRPr>
        </a:p>
      </dsp:txBody>
      <dsp:txXfrm>
        <a:off x="5597323" y="1462633"/>
        <a:ext cx="3395234" cy="1035546"/>
      </dsp:txXfrm>
    </dsp:sp>
    <dsp:sp modelId="{ECEBE82E-8419-43D9-A0C8-65FFBFADF737}">
      <dsp:nvSpPr>
        <dsp:cNvPr id="0" name=""/>
        <dsp:cNvSpPr/>
      </dsp:nvSpPr>
      <dsp:spPr>
        <a:xfrm>
          <a:off x="5597323" y="2922584"/>
          <a:ext cx="3395234" cy="103554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NI" sz="1800" kern="1200" noProof="0" dirty="0">
              <a:solidFill>
                <a:schemeClr val="tx1"/>
              </a:solidFill>
              <a:latin typeface="+mj-lt"/>
            </a:rPr>
            <a:t>Análisis de salidas del modelo</a:t>
          </a:r>
        </a:p>
      </dsp:txBody>
      <dsp:txXfrm>
        <a:off x="5597323" y="2922584"/>
        <a:ext cx="3395234" cy="1035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8396B8-7395-4270-B8F2-4CBA071736E1}" type="datetime1">
              <a:rPr lang="es-ES" smtClean="0"/>
              <a:t>09/02/2024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png>
</file>

<file path=ppt/media/image12.svg>
</file>

<file path=ppt/media/image13.png>
</file>

<file path=ppt/media/image14.jpg>
</file>

<file path=ppt/media/image15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90534-F78D-4CB7-BDCF-1A3A18E977B2}" type="datetime1">
              <a:rPr lang="es-ES" smtClean="0"/>
              <a:pPr/>
              <a:t>09/02/2024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4837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9153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59718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8429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4011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1214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0771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8" descr="fotografía de una hoja de palmera sobre fondo rosa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sgos y benef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44" descr="Fotografía de hojas de palmera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c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8" descr="fotografía del teclado de un portátil rodeado de 2 hojas de palma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os cl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13" descr="fotografía de primer plano de hoja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laración de objetiv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 descr="Fotografía de hojas de palmera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Marcador de posición de imagen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9" name="Marcador de posición de imagen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5" name="Marcador de texto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6" name="Marcador de texto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0" name="Marcador de posición de imagen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7" name="Marcador de texto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8" name="Marcador de texto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1" name="Marcador de posición de imagen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9" name="Marcador de texto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0" name="Marcador de texto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anig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1" name="Marcador de posición de SmartArt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s-MX" noProof="0"/>
              <a:t>Haz clic en el icono para agregar un elemento gráfico SmartArt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ortunida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arcador de posición de imagen 17" descr="fotografía de primer plano de planta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del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o de empre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es-ES" sz="3600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64" name="Marcador de texto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elemento</a:t>
            </a:r>
          </a:p>
        </p:txBody>
      </p:sp>
      <p:sp>
        <p:nvSpPr>
          <p:cNvPr id="38" name="Marcador de texto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39" name="Marcador de texto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0" name="Marcador de texto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1" name="Marcador de texto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2" name="Marcador de texto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4" name="Marcador de texto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5" name="Marcador de texto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6" name="Marcador de texto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8" name="Marcador de texto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9" name="Marcador de texto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7" name="Marcador de texto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0" name="Marcador de texto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1" name="Marcador de texto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3" name="Marcador de texto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52" name="Marcador de texto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3" name="Marcador de texto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4" name="Marcador de texto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5" name="Marcador de texto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6" name="Marcador de texto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7" name="Marcador de texto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8" name="Marcador de texto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0" name="Marcador de texto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1" name="Marcador de texto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9" name="Marcador de texto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2" name="Marcador de texto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3" name="Marcador de texto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33" name="Marcador de fecha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34" name="Marcador de pie de página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35" name="Marcador de número de diapositiva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gdconsultora.blogspot.com/2016/09/generacion-de-ideas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pxhere.com/es/photo/1450327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/>
          <a:p>
            <a:pPr rtl="0"/>
            <a:r>
              <a:rPr lang="es-ES" dirty="0"/>
              <a:t>Simulación de Sistemas</a:t>
            </a:r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Unidad 2. </a:t>
            </a:r>
            <a:r>
              <a:rPr lang="es-NI" dirty="0"/>
              <a:t>Proceso de Simulación</a:t>
            </a:r>
            <a:endParaRPr lang="es-ES" dirty="0"/>
          </a:p>
        </p:txBody>
      </p:sp>
      <p:pic>
        <p:nvPicPr>
          <p:cNvPr id="1026" name="Picture 2" descr="🎓 Universidad Del Valle. ¡Vos podés triunfar! Aquí te ayudamos.">
            <a:extLst>
              <a:ext uri="{FF2B5EF4-FFF2-40B4-BE49-F238E27FC236}">
                <a16:creationId xmlns:a16="http://schemas.microsoft.com/office/drawing/2014/main" id="{00B8F643-27F9-BFB8-4145-86A89949DDBC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/>
          <a:stretch/>
        </p:blipFill>
        <p:spPr bwMode="auto">
          <a:xfrm>
            <a:off x="1962149" y="1914299"/>
            <a:ext cx="4133851" cy="3038475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B1DF6-084D-7913-A628-5DDFEEC63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8A6D15-B7EE-B64C-8CA5-51894947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NI" dirty="0"/>
              <a:t>Tarea</a:t>
            </a:r>
          </a:p>
        </p:txBody>
      </p:sp>
      <p:sp>
        <p:nvSpPr>
          <p:cNvPr id="6" name="Marcador de SmartArt 5">
            <a:extLst>
              <a:ext uri="{FF2B5EF4-FFF2-40B4-BE49-F238E27FC236}">
                <a16:creationId xmlns:a16="http://schemas.microsoft.com/office/drawing/2014/main" id="{B0DB79F6-450D-0E52-F012-F9F379EBEC5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s-NI" dirty="0"/>
              <a:t>En equipo de 3 integrantes.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s-NI" dirty="0"/>
              <a:t>Observa tu entorno, ya sea que te encuentres en un restaurante, supermercado, cine, caja de la universidad u otro lugar, toma un momento para observar y comprender el proceso que deseas evaluar y mejorar.</a:t>
            </a:r>
          </a:p>
        </p:txBody>
      </p:sp>
    </p:spTree>
    <p:extLst>
      <p:ext uri="{BB962C8B-B14F-4D97-AF65-F5344CB8AC3E}">
        <p14:creationId xmlns:p14="http://schemas.microsoft.com/office/powerpoint/2010/main" val="596080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Autofit/>
          </a:bodyPr>
          <a:lstStyle/>
          <a:p>
            <a:pPr rtl="0"/>
            <a:r>
              <a:rPr lang="es-NI" sz="2800" dirty="0"/>
              <a:t>Definición de simulación de sistemas</a:t>
            </a:r>
            <a:endParaRPr lang="es-ES" sz="28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NI" dirty="0"/>
              <a:t>La simulación de sistemas es una técnica que permite estudiar el comportamiento de un sistema real o propuesto, utilizando un modelo computacional. Este modelo imita las características y comportamiento del sistema en estudio.</a:t>
            </a:r>
            <a:endParaRPr lang="es-ES" dirty="0"/>
          </a:p>
        </p:txBody>
      </p:sp>
      <p:pic>
        <p:nvPicPr>
          <p:cNvPr id="17" name="Marcador de posición de imagen 16" descr="miembro del equipo&#10;">
            <a:extLst>
              <a:ext uri="{FF2B5EF4-FFF2-40B4-BE49-F238E27FC236}">
                <a16:creationId xmlns:a16="http://schemas.microsoft.com/office/drawing/2014/main" id="{675F9124-3F84-4444-8B6D-EC5BE819EF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9048" y="777240"/>
            <a:ext cx="5184648" cy="5303520"/>
          </a:xfrm>
        </p:spPr>
      </p:pic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NI" dirty="0"/>
              <a:t>Fases del modelo de simulación.</a:t>
            </a:r>
            <a:endParaRPr lang="es-ES" dirty="0"/>
          </a:p>
        </p:txBody>
      </p:sp>
      <p:graphicFrame>
        <p:nvGraphicFramePr>
          <p:cNvPr id="40" name="Marcador de posición de SmartArt 39" descr="Elemento gráfico SmartArt de organigrama">
            <a:extLst>
              <a:ext uri="{FF2B5EF4-FFF2-40B4-BE49-F238E27FC236}">
                <a16:creationId xmlns:a16="http://schemas.microsoft.com/office/drawing/2014/main" id="{2639E283-05D4-48C9-A81B-58E81C4669D7}"/>
              </a:ext>
            </a:extLst>
          </p:cNvPr>
          <p:cNvGraphicFramePr>
            <a:graphicFrameLocks noGrp="1"/>
          </p:cNvGraphicFramePr>
          <p:nvPr>
            <p:ph type="dgm" sz="quarter" idx="27"/>
            <p:extLst>
              <p:ext uri="{D42A27DB-BD31-4B8C-83A1-F6EECF244321}">
                <p14:modId xmlns:p14="http://schemas.microsoft.com/office/powerpoint/2010/main" val="1957686455"/>
              </p:ext>
            </p:extLst>
          </p:nvPr>
        </p:nvGraphicFramePr>
        <p:xfrm>
          <a:off x="1087438" y="2038350"/>
          <a:ext cx="10515600" cy="3960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 anchor="t">
            <a:normAutofit/>
          </a:bodyPr>
          <a:lstStyle/>
          <a:p>
            <a:pPr rtl="0"/>
            <a:r>
              <a:rPr lang="es-NI" dirty="0"/>
              <a:t>Importancia de las fases del modelo de simulación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5162550" cy="243864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lnSpc>
                <a:spcPct val="150000"/>
              </a:lnSpc>
              <a:buNone/>
            </a:pPr>
            <a:r>
              <a:rPr lang="es-NI" sz="2000" dirty="0"/>
              <a:t>Para obtener resultados precisos y confiables, es crucial seguir las fases del modelo de simulación. Estas fases garantizan que el modelo esté correctamente desarrollado, ejecutado y analizado.</a:t>
            </a:r>
          </a:p>
          <a:p>
            <a:pPr rtl="0"/>
            <a:endParaRPr lang="es-ES" sz="2000" dirty="0"/>
          </a:p>
        </p:txBody>
      </p:sp>
      <p:pic>
        <p:nvPicPr>
          <p:cNvPr id="14" name="Gráfico 13" descr="Priorities con relleno sólido">
            <a:extLst>
              <a:ext uri="{FF2B5EF4-FFF2-40B4-BE49-F238E27FC236}">
                <a16:creationId xmlns:a16="http://schemas.microsoft.com/office/drawing/2014/main" id="{3EA6A9FC-F455-7F38-2DCC-81ECC8CF9A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6856" y="1536192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34" name="Título 33">
            <a:extLst>
              <a:ext uri="{FF2B5EF4-FFF2-40B4-BE49-F238E27FC236}">
                <a16:creationId xmlns:a16="http://schemas.microsoft.com/office/drawing/2014/main" id="{1EF02964-6708-42E7-9841-A3E40E24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</p:spPr>
        <p:txBody>
          <a:bodyPr rtlCol="0"/>
          <a:lstStyle/>
          <a:p>
            <a:pPr rtl="0"/>
            <a:r>
              <a:rPr lang="es-NI" dirty="0"/>
              <a:t>Fase 1: Desarrollo del modelo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58B68F-CCA9-4C91-85AC-597D8C51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996692"/>
            <a:ext cx="4416552" cy="25177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>
              <a:lnSpc>
                <a:spcPct val="150000"/>
              </a:lnSpc>
            </a:pPr>
            <a:r>
              <a:rPr lang="es-NI" sz="1800" dirty="0"/>
              <a:t>En esta fase, se identifican y definen los componentes y relaciones del sistema que se desea simular. Se recopilan los datos necesarios y se construye el modelo matemático o lógico que representa al sistema.</a:t>
            </a:r>
            <a:endParaRPr lang="es-ES" sz="18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F4DCC97-E884-05F6-EBC8-C0940E06578C}"/>
              </a:ext>
            </a:extLst>
          </p:cNvPr>
          <p:cNvSpPr txBox="1"/>
          <p:nvPr/>
        </p:nvSpPr>
        <p:spPr>
          <a:xfrm>
            <a:off x="1524" y="6858000"/>
            <a:ext cx="121889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900">
                <a:hlinkClick r:id="rId4" tooltip="https://gdconsultora.blogspot.com/2016/09/generacion-de-ideas.html"/>
              </a:rPr>
              <a:t>Esta foto</a:t>
            </a:r>
            <a:r>
              <a:rPr lang="es-NI" sz="900"/>
              <a:t> de Autor desconocido está bajo licencia </a:t>
            </a:r>
            <a:r>
              <a:rPr lang="es-NI" sz="900">
                <a:hlinkClick r:id="rId5" tooltip="https://creativecommons.org/licenses/by-nc-sa/3.0/"/>
              </a:rPr>
              <a:t>CC BY-SA-NC</a:t>
            </a:r>
            <a:endParaRPr lang="es-NI" sz="900"/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 anchor="t">
            <a:normAutofit/>
          </a:bodyPr>
          <a:lstStyle/>
          <a:p>
            <a:pPr rtl="0"/>
            <a:r>
              <a:rPr lang="es-NI" dirty="0"/>
              <a:t>Fase 2: Ejecución del modelo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516255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lnSpc>
                <a:spcPct val="150000"/>
              </a:lnSpc>
              <a:buNone/>
            </a:pPr>
            <a:r>
              <a:rPr lang="es-NI" sz="1800" noProof="1"/>
              <a:t>Una vez desarrollado el modelo, se procede a ejecutarlo. En esta fase se seleccionan los valores de entrada y se simula el comportamiento del sistema a través del tiempo. Se generan los datos de salida que proporcionan información sobre el sistema simulado.</a:t>
            </a:r>
            <a:endParaRPr lang="es-ES" sz="1800" noProof="1"/>
          </a:p>
        </p:txBody>
      </p:sp>
      <p:pic>
        <p:nvPicPr>
          <p:cNvPr id="47" name="Marcador de posición de imagen 46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0806" r="-1" b="-1"/>
          <a:stretch/>
        </p:blipFill>
        <p:spPr>
          <a:xfrm>
            <a:off x="6191250" y="1536192"/>
            <a:ext cx="5162550" cy="4351338"/>
          </a:xfrm>
          <a:noFill/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/>
              <a:t>Fase 3: Análisis de salidas del modelo</a:t>
            </a:r>
          </a:p>
        </p:txBody>
      </p:sp>
      <p:sp>
        <p:nvSpPr>
          <p:cNvPr id="29" name="Marcador de contenido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8448" y="2569463"/>
            <a:ext cx="4114800" cy="3054097"/>
          </a:xfrm>
        </p:spPr>
        <p:txBody>
          <a:bodyPr rtlCol="0">
            <a:normAutofit/>
          </a:bodyPr>
          <a:lstStyle/>
          <a:p>
            <a:pPr rtl="0">
              <a:lnSpc>
                <a:spcPct val="150000"/>
              </a:lnSpc>
            </a:pPr>
            <a:r>
              <a:rPr lang="es-NI" sz="1800" dirty="0"/>
              <a:t>En esta fase, se analizan los datos de salida generados por la simulación. Se evalúa el comportamiento del sistema y se extraen conclusiones relevantes. Se pueden utilizar herramientas estadísticas para analizar los resultados y tomar decisiones informadas.</a:t>
            </a:r>
          </a:p>
        </p:txBody>
      </p:sp>
      <p:pic>
        <p:nvPicPr>
          <p:cNvPr id="43" name="Marcador de posición de imagen 42" descr="Fotografía de dos empresarios dibujando un grafo&#10;">
            <a:extLst>
              <a:ext uri="{FF2B5EF4-FFF2-40B4-BE49-F238E27FC236}">
                <a16:creationId xmlns:a16="http://schemas.microsoft.com/office/drawing/2014/main" id="{9B6C9607-2FE7-4BA2-A78E-6122DAAD2E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8776" y="1289304"/>
            <a:ext cx="4572000" cy="4334256"/>
          </a:xfrm>
        </p:spPr>
      </p:pic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3B153-BACA-5B24-1E54-6B5B55BF6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NI" dirty="0"/>
              <a:t>Ejemplo: Simular el proceso de producción en una fábrica</a:t>
            </a:r>
          </a:p>
        </p:txBody>
      </p:sp>
      <p:sp>
        <p:nvSpPr>
          <p:cNvPr id="6" name="Marcador de SmartArt 5">
            <a:extLst>
              <a:ext uri="{FF2B5EF4-FFF2-40B4-BE49-F238E27FC236}">
                <a16:creationId xmlns:a16="http://schemas.microsoft.com/office/drawing/2014/main" id="{D00FC8D3-F311-904F-38A9-DE3BE39A1C84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s-NI" dirty="0"/>
              <a:t>En la fase de </a:t>
            </a:r>
            <a:r>
              <a:rPr lang="es-NI" b="1" dirty="0"/>
              <a:t>desarrollo</a:t>
            </a:r>
            <a:r>
              <a:rPr lang="es-NI" dirty="0"/>
              <a:t> del modelo, se identificarían los diferentes componentes del sistema, como las máquinas, los operarios y los productos, y se establecerían las relaciones entre ellos. Luego, en la fase de </a:t>
            </a:r>
            <a:r>
              <a:rPr lang="es-NI" b="1" dirty="0"/>
              <a:t>ejecución </a:t>
            </a:r>
            <a:r>
              <a:rPr lang="es-NI" dirty="0"/>
              <a:t>del modelo, se seleccionarían los parámetros de entrada, como las velocidades de producción y las capacidades de las máquinas, y se simularía el proceso de producción a lo largo del tiempo. En la fase de </a:t>
            </a:r>
            <a:r>
              <a:rPr lang="es-NI" b="1" dirty="0"/>
              <a:t>análisis de salidas </a:t>
            </a:r>
            <a:r>
              <a:rPr lang="es-NI" dirty="0"/>
              <a:t>del modelo, se analizarían los datos generados, como los tiempos de producción y los niveles de inventario, para evaluar la eficiencia del proceso y optimizar la producción en la fábrica.</a:t>
            </a:r>
          </a:p>
        </p:txBody>
      </p:sp>
    </p:spTree>
    <p:extLst>
      <p:ext uri="{BB962C8B-B14F-4D97-AF65-F5344CB8AC3E}">
        <p14:creationId xmlns:p14="http://schemas.microsoft.com/office/powerpoint/2010/main" val="4127630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02333C-6D1D-B7F0-ABA7-536B00A81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D50BF6-1DEC-E2A3-F14A-8726EEA52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NI" dirty="0"/>
              <a:t>Informe de Simulación del Proceso de producción en una fábrica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8D502FDC-8D87-29D7-7B7E-C2244867DA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735387"/>
              </p:ext>
            </p:extLst>
          </p:nvPr>
        </p:nvGraphicFramePr>
        <p:xfrm>
          <a:off x="1791478" y="2118049"/>
          <a:ext cx="8481526" cy="36669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481526">
                  <a:extLst>
                    <a:ext uri="{9D8B030D-6E8A-4147-A177-3AD203B41FA5}">
                      <a16:colId xmlns:a16="http://schemas.microsoft.com/office/drawing/2014/main" val="1692763601"/>
                    </a:ext>
                  </a:extLst>
                </a:gridCol>
              </a:tblGrid>
              <a:tr h="733386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>
                          <a:solidFill>
                            <a:schemeClr val="tx1"/>
                          </a:solidFill>
                          <a:effectLst/>
                        </a:rPr>
                        <a:t>Descripción del Modelo de Simulación.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NI" sz="180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4586249"/>
                  </a:ext>
                </a:extLst>
              </a:tr>
              <a:tr h="733386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 dirty="0">
                          <a:solidFill>
                            <a:schemeClr val="tx1"/>
                          </a:solidFill>
                          <a:effectLst/>
                        </a:rPr>
                        <a:t>Resultados Obtenidos.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NI" sz="18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0247791"/>
                  </a:ext>
                </a:extLst>
              </a:tr>
              <a:tr h="733386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>
                          <a:solidFill>
                            <a:schemeClr val="tx1"/>
                          </a:solidFill>
                          <a:effectLst/>
                        </a:rPr>
                        <a:t>Análisis de los Datos de Salida.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NI" sz="180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34293461"/>
                  </a:ext>
                </a:extLst>
              </a:tr>
              <a:tr h="733386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 dirty="0">
                          <a:solidFill>
                            <a:schemeClr val="tx1"/>
                          </a:solidFill>
                          <a:effectLst/>
                        </a:rPr>
                        <a:t>Conclusiones.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NI" sz="18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6952653"/>
                  </a:ext>
                </a:extLst>
              </a:tr>
              <a:tr h="733386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 dirty="0">
                          <a:solidFill>
                            <a:schemeClr val="tx1"/>
                          </a:solidFill>
                          <a:effectLst/>
                        </a:rPr>
                        <a:t>Recomendaciones.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NI" sz="18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s-NI" sz="18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95237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827566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588_TF10081922_Win32" id="{F5346758-FCFC-4768-A0D5-5D98CA22AE7D}" vid="{95E17E32-21CE-414D-883D-B820BF1E38D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Presentación para plan de negocios</Template>
  <TotalTime>229</TotalTime>
  <Words>483</Words>
  <Application>Microsoft Office PowerPoint</Application>
  <PresentationFormat>Panorámica</PresentationFormat>
  <Paragraphs>43</Paragraphs>
  <Slides>11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Quire Sans Pro Light</vt:lpstr>
      <vt:lpstr>Tisa Offc Serif Pro</vt:lpstr>
      <vt:lpstr>Personalizado</vt:lpstr>
      <vt:lpstr>Simulación de Sistemas</vt:lpstr>
      <vt:lpstr>Definición de simulación de sistemas</vt:lpstr>
      <vt:lpstr>Fases del modelo de simulación.</vt:lpstr>
      <vt:lpstr>Importancia de las fases del modelo de simulación</vt:lpstr>
      <vt:lpstr>Fase 1: Desarrollo del modelo</vt:lpstr>
      <vt:lpstr>Fase 2: Ejecución del modelo</vt:lpstr>
      <vt:lpstr>Fase 3: Análisis de salidas del modelo</vt:lpstr>
      <vt:lpstr>Ejemplo: Simular el proceso de producción en una fábrica</vt:lpstr>
      <vt:lpstr>Informe de Simulación del Proceso de producción en una fábrica</vt:lpstr>
      <vt:lpstr>Tarea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 de negocios de Contoso</dc:title>
  <dc:creator>Alejandro D. García</dc:creator>
  <cp:lastModifiedBy>Alejandro D. García</cp:lastModifiedBy>
  <cp:revision>4</cp:revision>
  <dcterms:created xsi:type="dcterms:W3CDTF">2024-02-09T20:26:36Z</dcterms:created>
  <dcterms:modified xsi:type="dcterms:W3CDTF">2024-02-10T00:17:20Z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